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66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26" autoAdjust="0"/>
    <p:restoredTop sz="67794" autoAdjust="0"/>
  </p:normalViewPr>
  <p:slideViewPr>
    <p:cSldViewPr>
      <p:cViewPr>
        <p:scale>
          <a:sx n="54" d="100"/>
          <a:sy n="54" d="100"/>
        </p:scale>
        <p:origin x="-186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7994AF1-92E2-4074-A1F1-B68B4FD02D21}" type="datetimeFigureOut">
              <a:rPr lang="ar-IQ" smtClean="0"/>
              <a:t>08/04/1440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2A23273-BACA-4193-AA69-19CC280E166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83223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49B8-C4AA-4384-98FF-EBFECBCBD267}" type="datetimeFigureOut">
              <a:rPr lang="en-US" smtClean="0"/>
              <a:pPr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2057-1D78-4A37-93E3-97B52FF8A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49B8-C4AA-4384-98FF-EBFECBCBD267}" type="datetimeFigureOut">
              <a:rPr lang="en-US" smtClean="0"/>
              <a:pPr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2057-1D78-4A37-93E3-97B52FF8A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49B8-C4AA-4384-98FF-EBFECBCBD267}" type="datetimeFigureOut">
              <a:rPr lang="en-US" smtClean="0"/>
              <a:pPr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2057-1D78-4A37-93E3-97B52FF8A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49B8-C4AA-4384-98FF-EBFECBCBD267}" type="datetimeFigureOut">
              <a:rPr lang="en-US" smtClean="0"/>
              <a:pPr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2057-1D78-4A37-93E3-97B52FF8A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49B8-C4AA-4384-98FF-EBFECBCBD267}" type="datetimeFigureOut">
              <a:rPr lang="en-US" smtClean="0"/>
              <a:pPr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2057-1D78-4A37-93E3-97B52FF8A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49B8-C4AA-4384-98FF-EBFECBCBD267}" type="datetimeFigureOut">
              <a:rPr lang="en-US" smtClean="0"/>
              <a:pPr/>
              <a:t>12/16/2018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2057-1D78-4A37-93E3-97B52FF8A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49B8-C4AA-4384-98FF-EBFECBCBD267}" type="datetimeFigureOut">
              <a:rPr lang="en-US" smtClean="0"/>
              <a:pPr/>
              <a:t>12/16/2018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2057-1D78-4A37-93E3-97B52FF8A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49B8-C4AA-4384-98FF-EBFECBCBD267}" type="datetimeFigureOut">
              <a:rPr lang="en-US" smtClean="0"/>
              <a:pPr/>
              <a:t>12/16/2018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2057-1D78-4A37-93E3-97B52FF8A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49B8-C4AA-4384-98FF-EBFECBCBD267}" type="datetimeFigureOut">
              <a:rPr lang="en-US" smtClean="0"/>
              <a:pPr/>
              <a:t>12/16/2018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2057-1D78-4A37-93E3-97B52FF8A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49B8-C4AA-4384-98FF-EBFECBCBD267}" type="datetimeFigureOut">
              <a:rPr lang="en-US" smtClean="0"/>
              <a:pPr/>
              <a:t>12/16/2018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2057-1D78-4A37-93E3-97B52FF8A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49B8-C4AA-4384-98FF-EBFECBCBD267}" type="datetimeFigureOut">
              <a:rPr lang="en-US" smtClean="0"/>
              <a:pPr/>
              <a:t>12/16/2018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2057-1D78-4A37-93E3-97B52FF8A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849B8-C4AA-4384-98FF-EBFECBCBD267}" type="datetimeFigureOut">
              <a:rPr lang="en-US" smtClean="0"/>
              <a:pPr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82057-1D78-4A37-93E3-97B52FF8A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8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9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0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1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2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3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4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15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16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17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18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19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20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21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4" Type="http://schemas.openxmlformats.org/officeDocument/2006/relationships/image" Target="../media/image22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4" Type="http://schemas.openxmlformats.org/officeDocument/2006/relationships/image" Target="../media/image23.e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4" Type="http://schemas.openxmlformats.org/officeDocument/2006/relationships/image" Target="../media/image25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4" Type="http://schemas.openxmlformats.org/officeDocument/2006/relationships/image" Target="../media/image26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4" Type="http://schemas.openxmlformats.org/officeDocument/2006/relationships/image" Target="../media/image27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4" Type="http://schemas.openxmlformats.org/officeDocument/2006/relationships/image" Target="../media/image28.e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8.vml"/><Relationship Id="rId4" Type="http://schemas.openxmlformats.org/officeDocument/2006/relationships/image" Target="../media/image29.e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9.vml"/><Relationship Id="rId4" Type="http://schemas.openxmlformats.org/officeDocument/2006/relationships/image" Target="../media/image30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467544" y="1413064"/>
            <a:ext cx="813690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b="1" dirty="0" err="1" smtClean="0">
                <a:solidFill>
                  <a:srgbClr val="7030A0"/>
                </a:solidFill>
              </a:rPr>
              <a:t>Lec</a:t>
            </a:r>
            <a:r>
              <a:rPr lang="en-US" sz="3200" b="1" dirty="0">
                <a:solidFill>
                  <a:srgbClr val="7030A0"/>
                </a:solidFill>
              </a:rPr>
              <a:t> 7</a:t>
            </a:r>
            <a:r>
              <a:rPr lang="en-US" sz="3200" b="1" dirty="0" smtClean="0">
                <a:solidFill>
                  <a:srgbClr val="7030A0"/>
                </a:solidFill>
              </a:rPr>
              <a:t>                                                        4th </a:t>
            </a:r>
            <a:r>
              <a:rPr lang="en-US" sz="3200" b="1" dirty="0">
                <a:solidFill>
                  <a:srgbClr val="7030A0"/>
                </a:solidFill>
              </a:rPr>
              <a:t>stage</a:t>
            </a:r>
          </a:p>
          <a:p>
            <a:pPr lvl="0"/>
            <a:endParaRPr lang="en-US" sz="3200" b="1" dirty="0">
              <a:solidFill>
                <a:srgbClr val="7030A0"/>
              </a:solidFill>
            </a:endParaRPr>
          </a:p>
          <a:p>
            <a:pPr lvl="0"/>
            <a:r>
              <a:rPr lang="en-US" sz="3200" b="1" dirty="0">
                <a:solidFill>
                  <a:srgbClr val="7030A0"/>
                </a:solidFill>
              </a:rPr>
              <a:t> </a:t>
            </a:r>
          </a:p>
          <a:p>
            <a:pPr lvl="0"/>
            <a:r>
              <a:rPr lang="en-US" sz="3200" b="1" dirty="0">
                <a:solidFill>
                  <a:srgbClr val="C00000"/>
                </a:solidFill>
              </a:rPr>
              <a:t>Organic Pharmaceutical  Chemistry </a:t>
            </a:r>
            <a:r>
              <a:rPr lang="en-US" sz="3200" b="1" dirty="0" smtClean="0">
                <a:solidFill>
                  <a:srgbClr val="C00000"/>
                </a:solidFill>
              </a:rPr>
              <a:t>II</a:t>
            </a:r>
            <a:endParaRPr lang="en-US" sz="3200" b="1" dirty="0">
              <a:solidFill>
                <a:srgbClr val="C00000"/>
              </a:solidFill>
            </a:endParaRPr>
          </a:p>
          <a:p>
            <a:pPr lvl="0"/>
            <a:endParaRPr lang="en-US" sz="3200" b="1" dirty="0">
              <a:solidFill>
                <a:srgbClr val="C00000"/>
              </a:solidFill>
            </a:endParaRPr>
          </a:p>
          <a:p>
            <a:pPr lvl="0"/>
            <a:r>
              <a:rPr lang="en-US" sz="3200" b="1" dirty="0">
                <a:solidFill>
                  <a:srgbClr val="C00000"/>
                </a:solidFill>
              </a:rPr>
              <a:t>                         </a:t>
            </a:r>
            <a:r>
              <a:rPr lang="en-US" sz="3200" b="1" dirty="0" smtClean="0">
                <a:solidFill>
                  <a:srgbClr val="C00000"/>
                </a:solidFill>
              </a:rPr>
              <a:t>2018-2019</a:t>
            </a:r>
          </a:p>
          <a:p>
            <a:pPr lvl="0"/>
            <a:r>
              <a:rPr lang="en-US" sz="3200" b="1" dirty="0" smtClean="0">
                <a:solidFill>
                  <a:srgbClr val="002060"/>
                </a:solidFill>
                <a:cs typeface="Times New Roman"/>
              </a:rPr>
              <a:t>Assist prof. </a:t>
            </a:r>
            <a:r>
              <a:rPr lang="en-US" sz="3200" b="1" dirty="0" err="1" smtClean="0">
                <a:solidFill>
                  <a:srgbClr val="002060"/>
                </a:solidFill>
                <a:cs typeface="Times New Roman"/>
              </a:rPr>
              <a:t>Dr.Rita</a:t>
            </a:r>
            <a:r>
              <a:rPr lang="en-US" sz="3200" b="1" dirty="0" smtClean="0">
                <a:solidFill>
                  <a:srgbClr val="002060"/>
                </a:solidFill>
                <a:cs typeface="Times New Roman"/>
              </a:rPr>
              <a:t> Sabah Elias</a:t>
            </a:r>
          </a:p>
          <a:p>
            <a:pPr lvl="0"/>
            <a:r>
              <a:rPr lang="en-US" sz="3200" b="1" dirty="0" smtClean="0">
                <a:solidFill>
                  <a:srgbClr val="002060"/>
                </a:solidFill>
                <a:cs typeface="Times New Roman"/>
              </a:rPr>
              <a:t>College of Pharmacy, university of </a:t>
            </a:r>
            <a:r>
              <a:rPr lang="en-US" sz="3200" b="1" dirty="0" err="1" smtClean="0">
                <a:solidFill>
                  <a:srgbClr val="002060"/>
                </a:solidFill>
                <a:cs typeface="Times New Roman"/>
              </a:rPr>
              <a:t>Basrah</a:t>
            </a:r>
            <a:r>
              <a:rPr lang="en-US" sz="3200" b="1" dirty="0" smtClean="0">
                <a:solidFill>
                  <a:srgbClr val="002060"/>
                </a:solidFill>
                <a:cs typeface="Times New Roman"/>
              </a:rPr>
              <a:t> </a:t>
            </a:r>
            <a:endParaRPr lang="ar-IQ" sz="3200" b="1" dirty="0">
              <a:solidFill>
                <a:srgbClr val="002060"/>
              </a:solidFill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2874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9512" y="188640"/>
            <a:ext cx="89644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b="1" i="1" u="sng" dirty="0">
                <a:solidFill>
                  <a:srgbClr val="C00000"/>
                </a:solidFill>
                <a:latin typeface="Times New Roman"/>
                <a:ea typeface="Calibri"/>
                <a:cs typeface="+mj-cs"/>
              </a:rPr>
              <a:t>Aniline and p-Aminophenol Derivatives</a:t>
            </a:r>
            <a:endParaRPr lang="en-US" sz="2400" dirty="0">
              <a:ea typeface="Calibri"/>
              <a:cs typeface="+mj-cs"/>
            </a:endParaRPr>
          </a:p>
          <a:p>
            <a:pPr>
              <a:spcAft>
                <a:spcPts val="0"/>
              </a:spcAft>
            </a:pPr>
            <a:r>
              <a:rPr lang="en-US" sz="2400" b="1" i="1" dirty="0">
                <a:solidFill>
                  <a:srgbClr val="C00000"/>
                </a:solidFill>
                <a:latin typeface="Times New Roman"/>
                <a:ea typeface="Calibri"/>
                <a:cs typeface="+mj-cs"/>
              </a:rPr>
              <a:t> </a:t>
            </a:r>
            <a:endParaRPr lang="en-US" sz="2400" dirty="0">
              <a:ea typeface="Calibri"/>
              <a:cs typeface="+mj-cs"/>
            </a:endParaRPr>
          </a:p>
          <a:p>
            <a:pPr>
              <a:spcAft>
                <a:spcPts val="0"/>
              </a:spcAft>
            </a:pPr>
            <a:r>
              <a:rPr lang="en-US" sz="2400" b="1" dirty="0">
                <a:latin typeface="Times New Roman"/>
                <a:ea typeface="Calibri"/>
                <a:cs typeface="+mj-cs"/>
              </a:rPr>
              <a:t>Cahn and </a:t>
            </a:r>
            <a:r>
              <a:rPr lang="en-US" sz="2400" b="1" dirty="0" err="1">
                <a:latin typeface="Times New Roman"/>
                <a:ea typeface="Calibri"/>
                <a:cs typeface="+mj-cs"/>
              </a:rPr>
              <a:t>Hebb</a:t>
            </a:r>
            <a:r>
              <a:rPr lang="en-US" sz="2400" b="1" dirty="0">
                <a:latin typeface="Times New Roman"/>
                <a:ea typeface="Calibri"/>
                <a:cs typeface="+mj-cs"/>
              </a:rPr>
              <a:t> in 1886 discover  that aniline and acetanilide,  both have powered antipyretic properties, but aniline is toxic and cause </a:t>
            </a:r>
            <a:r>
              <a:rPr lang="en-US" sz="2400" b="1" dirty="0" err="1">
                <a:latin typeface="Times New Roman"/>
                <a:ea typeface="Calibri"/>
                <a:cs typeface="+mj-cs"/>
              </a:rPr>
              <a:t>methemoglobinemia</a:t>
            </a:r>
            <a:r>
              <a:rPr lang="en-US" sz="2400" b="1" dirty="0">
                <a:latin typeface="Times New Roman"/>
                <a:ea typeface="Calibri"/>
                <a:cs typeface="+mj-cs"/>
              </a:rPr>
              <a:t>. The acyl derivatives of aniline were thought to exert their analgesic and antipyretic effects by</a:t>
            </a:r>
            <a:endParaRPr lang="en-US" sz="2400" dirty="0">
              <a:ea typeface="Calibri"/>
              <a:cs typeface="+mj-cs"/>
            </a:endParaRPr>
          </a:p>
          <a:p>
            <a:pPr>
              <a:spcAft>
                <a:spcPts val="0"/>
              </a:spcAft>
            </a:pPr>
            <a:r>
              <a:rPr lang="en-US" sz="2400" b="1" dirty="0">
                <a:latin typeface="Times New Roman"/>
                <a:ea typeface="Calibri"/>
                <a:cs typeface="+mj-cs"/>
              </a:rPr>
              <a:t>first being hydrolyzed to aniline and the corresponding acid, after which the aniline was oxidized to p-aminophenol. This is then excreted in combination with </a:t>
            </a:r>
            <a:r>
              <a:rPr lang="en-US" sz="2400" b="1" dirty="0" err="1">
                <a:latin typeface="Times New Roman"/>
                <a:ea typeface="Calibri"/>
                <a:cs typeface="+mj-cs"/>
              </a:rPr>
              <a:t>glucuronic</a:t>
            </a:r>
            <a:r>
              <a:rPr lang="en-US" sz="2400" b="1" dirty="0">
                <a:latin typeface="Times New Roman"/>
                <a:ea typeface="Calibri"/>
                <a:cs typeface="+mj-cs"/>
              </a:rPr>
              <a:t> or  sulfuric acid.</a:t>
            </a:r>
            <a:endParaRPr lang="en-US" sz="2400" dirty="0">
              <a:ea typeface="Calibri"/>
              <a:cs typeface="+mj-cs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graphicFrame>
        <p:nvGraphicFramePr>
          <p:cNvPr id="4" name="كائن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4307275"/>
              </p:ext>
            </p:extLst>
          </p:nvPr>
        </p:nvGraphicFramePr>
        <p:xfrm>
          <a:off x="899592" y="3726846"/>
          <a:ext cx="7776863" cy="31311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50" name="CS ChemDraw Drawing" r:id="rId3" imgW="3733419" imgH="2137791" progId="ChemDraw.Document.6.0">
                  <p:embed/>
                </p:oleObj>
              </mc:Choice>
              <mc:Fallback>
                <p:oleObj name="CS ChemDraw Drawing" r:id="rId3" imgW="3733419" imgH="2137791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3726846"/>
                        <a:ext cx="7776863" cy="313115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112174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graphicFrame>
        <p:nvGraphicFramePr>
          <p:cNvPr id="3" name="كائن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71729"/>
              </p:ext>
            </p:extLst>
          </p:nvPr>
        </p:nvGraphicFramePr>
        <p:xfrm>
          <a:off x="107504" y="2060848"/>
          <a:ext cx="9215786" cy="31325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74" name="CS ChemDraw Drawing" r:id="rId3" imgW="6616827" imgH="2245995" progId="ChemDraw.Document.6.0">
                  <p:embed/>
                </p:oleObj>
              </mc:Choice>
              <mc:Fallback>
                <p:oleObj name="CS ChemDraw Drawing" r:id="rId3" imgW="6616827" imgH="2245995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2060848"/>
                        <a:ext cx="9215786" cy="313255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021221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" y="-184852"/>
            <a:ext cx="8820472" cy="2739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1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SAR of aniline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 general, any type of substitution on the amino group that reduces its basicity also lowers its physiological activity.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Acylation decrease the basicity as,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acetanilid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, but its toxic in large doses, but when administered in analgesic doses, it is probably without significant harm.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كائن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9714936"/>
              </p:ext>
            </p:extLst>
          </p:nvPr>
        </p:nvGraphicFramePr>
        <p:xfrm>
          <a:off x="3419872" y="2546118"/>
          <a:ext cx="2324109" cy="37933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99" name="CS ChemDraw Drawing" r:id="rId3" imgW="1269111" imgH="2063115" progId="ChemDraw.Document.6.0">
                  <p:embed/>
                </p:oleObj>
              </mc:Choice>
              <mc:Fallback>
                <p:oleObj name="CS ChemDraw Drawing" r:id="rId3" imgW="1269111" imgH="2063115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2546118"/>
                        <a:ext cx="2324109" cy="379337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7200" y="18097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5387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07504" y="404664"/>
            <a:ext cx="920111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Formanilid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is readily hydrolyzed and too irritant.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كائن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000200"/>
              </p:ext>
            </p:extLst>
          </p:nvPr>
        </p:nvGraphicFramePr>
        <p:xfrm>
          <a:off x="3216915" y="1809750"/>
          <a:ext cx="2240200" cy="42414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23" name="CS ChemDraw Drawing" r:id="rId3" imgW="1098423" imgH="2063115" progId="ChemDraw.Document.6.0">
                  <p:embed/>
                </p:oleObj>
              </mc:Choice>
              <mc:Fallback>
                <p:oleObj name="CS ChemDraw Drawing" r:id="rId3" imgW="1098423" imgH="2063115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6915" y="1809750"/>
                        <a:ext cx="2240200" cy="424144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7200" y="18097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9311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44865" y="135970"/>
            <a:ext cx="8447615" cy="2339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Replacement of (H) atom of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formanilid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by benzene ring to give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benzeanilid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results in compound without analgesic and antipyretic activity and less toxic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كائن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7629581"/>
              </p:ext>
            </p:extLst>
          </p:nvPr>
        </p:nvGraphicFramePr>
        <p:xfrm>
          <a:off x="2999492" y="2636912"/>
          <a:ext cx="3145016" cy="380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47" name="CS ChemDraw Drawing" r:id="rId3" imgW="1704975" imgH="2063115" progId="ChemDraw.Document.6.0">
                  <p:embed/>
                </p:oleObj>
              </mc:Choice>
              <mc:Fallback>
                <p:oleObj name="CS ChemDraw Drawing" r:id="rId3" imgW="1704975" imgH="2063115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9492" y="2636912"/>
                        <a:ext cx="3145016" cy="3807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7200" y="17716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8516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332656"/>
            <a:ext cx="8640959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O-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hydroxy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substitution on the B phenyl ring of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Benzanilid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to give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salicylanilid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compound which is not an analgesic but is an antifungal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كائن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550281"/>
              </p:ext>
            </p:extLst>
          </p:nvPr>
        </p:nvGraphicFramePr>
        <p:xfrm>
          <a:off x="2195736" y="1967979"/>
          <a:ext cx="4702249" cy="49044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70" name="CS ChemDraw Drawing" r:id="rId3" imgW="2357247" imgH="2470023" progId="ChemDraw.Document.6.0">
                  <p:embed/>
                </p:oleObj>
              </mc:Choice>
              <mc:Fallback>
                <p:oleObj name="CS ChemDraw Drawing" r:id="rId3" imgW="2357247" imgH="2470023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1967979"/>
                        <a:ext cx="4702249" cy="49044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789660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90064" y="784623"/>
            <a:ext cx="8388424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N-methyl substitution of acetanilide to give 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exalgin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which  is too toxic.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كائن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8477761"/>
              </p:ext>
            </p:extLst>
          </p:nvPr>
        </p:nvGraphicFramePr>
        <p:xfrm>
          <a:off x="3082305" y="2522537"/>
          <a:ext cx="2979390" cy="38020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95" name="CS ChemDraw Drawing" r:id="rId3" imgW="1608963" imgH="2058543" progId="ChemDraw.Document.6.0">
                  <p:embed/>
                </p:oleObj>
              </mc:Choice>
              <mc:Fallback>
                <p:oleObj name="CS ChemDraw Drawing" r:id="rId3" imgW="1608963" imgH="2058543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2305" y="2522537"/>
                        <a:ext cx="2979390" cy="38020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7200" y="20859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2612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79513" y="-62689"/>
            <a:ext cx="8712968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hydroxylated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anilines (o, m, p), better known as the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aminophenols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are less toxic than aniline. The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para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compound (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-aminophenol) is the metabolic product of aniline, and it is the least toxic of the three possible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aminophenols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It also possesses a strong antipyretic and analgesic action. It is too toxic to serve as a drug, however, and therefore, numerous modifications were attempted.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كائن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0543037"/>
              </p:ext>
            </p:extLst>
          </p:nvPr>
        </p:nvGraphicFramePr>
        <p:xfrm>
          <a:off x="3455877" y="2989396"/>
          <a:ext cx="2160240" cy="3358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19" name="CS ChemDraw Drawing" r:id="rId3" imgW="1206627" imgH="1872615" progId="ChemDraw.Document.6.0">
                  <p:embed/>
                </p:oleObj>
              </mc:Choice>
              <mc:Fallback>
                <p:oleObj name="CS ChemDraw Drawing" r:id="rId3" imgW="1206627" imgH="1872615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5877" y="2989396"/>
                        <a:ext cx="2160240" cy="335819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7200" y="20859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3325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79513" y="333237"/>
            <a:ext cx="8964488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1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SAR of p-aminophenol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acetylation of the amine group to provide N-acetyl-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-aminophenol (acetaminophen), which is a good analgesic agent.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كائن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3789472"/>
              </p:ext>
            </p:extLst>
          </p:nvPr>
        </p:nvGraphicFramePr>
        <p:xfrm>
          <a:off x="3371577" y="2204864"/>
          <a:ext cx="3104622" cy="4447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42" name="CS ChemDraw Drawing" r:id="rId3" imgW="1887855" imgH="2707767" progId="ChemDraw.Document.6.0">
                  <p:embed/>
                </p:oleObj>
              </mc:Choice>
              <mc:Fallback>
                <p:oleObj name="CS ChemDraw Drawing" r:id="rId3" imgW="1887855" imgH="2707767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1577" y="2204864"/>
                        <a:ext cx="3104622" cy="44471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1446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23528" y="-22381"/>
            <a:ext cx="8460432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Etherfication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of the phenolic group this results in detoxification of p-aminophenol like,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anisidine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and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phenetidine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which are methyl and ethyl ethers, respectively, but the free amino group, cause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MetHb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in addition to antipyretic effect.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كائن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788568"/>
              </p:ext>
            </p:extLst>
          </p:nvPr>
        </p:nvGraphicFramePr>
        <p:xfrm>
          <a:off x="1547664" y="2752338"/>
          <a:ext cx="6624736" cy="3724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66" name="CS ChemDraw Drawing" r:id="rId3" imgW="3591687" imgH="2008251" progId="ChemDraw.Document.6.0">
                  <p:embed/>
                </p:oleObj>
              </mc:Choice>
              <mc:Fallback>
                <p:oleObj name="CS ChemDraw Drawing" r:id="rId3" imgW="3591687" imgH="2008251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2752338"/>
                        <a:ext cx="6624736" cy="37246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89569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95536" y="764704"/>
            <a:ext cx="6137194" cy="1354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Phenyl propionic acid derivatives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Ibuprofen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كائن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5183456"/>
              </p:ext>
            </p:extLst>
          </p:nvPr>
        </p:nvGraphicFramePr>
        <p:xfrm>
          <a:off x="365125" y="2344738"/>
          <a:ext cx="8340725" cy="291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87" name="CS ChemDraw Drawing" r:id="rId3" imgW="6840688" imgH="2412131" progId="ChemDraw.Document.6.0">
                  <p:embed/>
                </p:oleObj>
              </mc:Choice>
              <mc:Fallback>
                <p:oleObj name="CS ChemDraw Drawing" r:id="rId3" imgW="6840688" imgH="2412131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125" y="2344738"/>
                        <a:ext cx="8340725" cy="29178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836357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07504" y="374466"/>
            <a:ext cx="9217024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ethyl ether derivative of acetaminophen (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phenacetine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does not cause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MetHb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because it not contain free amine group.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كائن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8123080"/>
              </p:ext>
            </p:extLst>
          </p:nvPr>
        </p:nvGraphicFramePr>
        <p:xfrm>
          <a:off x="1763688" y="2636912"/>
          <a:ext cx="5575314" cy="33569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89" name="CS ChemDraw Drawing" r:id="rId3" imgW="4234815" imgH="2550795" progId="ChemDraw.Document.6.0">
                  <p:embed/>
                </p:oleObj>
              </mc:Choice>
              <mc:Fallback>
                <p:oleObj name="CS ChemDraw Drawing" r:id="rId3" imgW="4234815" imgH="2550795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2636912"/>
                        <a:ext cx="5575314" cy="33569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38563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03548" y="260648"/>
            <a:ext cx="853244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39065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Methyl and propyl analogs of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phenacetin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 are undesirable since they cause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emiesis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salivation, and diuresis.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9065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كائن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6823937"/>
              </p:ext>
            </p:extLst>
          </p:nvPr>
        </p:nvGraphicFramePr>
        <p:xfrm>
          <a:off x="1619672" y="1844824"/>
          <a:ext cx="5688508" cy="30350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14" name="CS ChemDraw Drawing" r:id="rId3" imgW="4375023" imgH="2337435" progId="ChemDraw.Document.6.0">
                  <p:embed/>
                </p:oleObj>
              </mc:Choice>
              <mc:Fallback>
                <p:oleObj name="CS ChemDraw Drawing" r:id="rId3" imgW="4375023" imgH="2337435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1844824"/>
                        <a:ext cx="5688508" cy="303502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51520" y="5373216"/>
            <a:ext cx="903649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9065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Alkylation of the nitrogen with a methyl group potentiates the analgesic action but, has a highly irritant action on mucous membranes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220955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1947" y="12755"/>
            <a:ext cx="8798526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390650" algn="l"/>
              </a:tabLs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phenacetin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molecule has been modified by changing the acyl group on the nitrogen by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CO-C(OH)-CH</a:t>
            </a:r>
            <a:r>
              <a:rPr kumimoji="0" lang="en-US" sz="2800" b="1" i="0" u="none" strike="noStrike" cap="none" normalizeH="0" baseline="-3000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lactylphenetidin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-CO-CH</a:t>
            </a:r>
            <a:r>
              <a:rPr kumimoji="0" lang="en-US" sz="2800" b="1" i="0" u="none" strike="noStrike" cap="none" normalizeH="0" baseline="-3000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</a:t>
            </a:r>
            <a:r>
              <a:rPr kumimoji="0" lang="en-US" sz="2800" b="1" i="0" u="none" strike="noStrike" cap="none" normalizeH="0" baseline="-3000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phenocoll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), -CO-CH</a:t>
            </a:r>
            <a:r>
              <a:rPr kumimoji="0" lang="en-US" sz="2800" b="1" i="0" u="none" strike="noStrike" cap="none" normalizeH="0" baseline="-3000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-O-CH</a:t>
            </a:r>
            <a:r>
              <a:rPr kumimoji="0" lang="en-US" sz="2800" b="1" i="0" u="none" strike="noStrike" cap="none" normalizeH="0" baseline="-3000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kryofine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. None of these, however, is in current use.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90650" algn="l"/>
              </a:tabLst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كائن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4581993"/>
              </p:ext>
            </p:extLst>
          </p:nvPr>
        </p:nvGraphicFramePr>
        <p:xfrm>
          <a:off x="611560" y="2848606"/>
          <a:ext cx="8352928" cy="34851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38" name="CS ChemDraw Drawing" r:id="rId3" imgW="6336411" imgH="2642235" progId="ChemDraw.Document.6.0">
                  <p:embed/>
                </p:oleObj>
              </mc:Choice>
              <mc:Fallback>
                <p:oleObj name="CS ChemDraw Drawing" r:id="rId3" imgW="6336411" imgH="2642235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2848606"/>
                        <a:ext cx="8352928" cy="348512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7200" y="2209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67729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28600" y="261283"/>
            <a:ext cx="8735888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39065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Changing the ether group of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phenacetin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to an acyl type of' derivative has not always been successful.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39065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p-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Acetoxyacetanilid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has about the same activity and disadvantage as the free phenol.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9065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كائن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0025289"/>
              </p:ext>
            </p:extLst>
          </p:nvPr>
        </p:nvGraphicFramePr>
        <p:xfrm>
          <a:off x="3333750" y="2343150"/>
          <a:ext cx="2114550" cy="405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62" name="CS ChemDraw Drawing" r:id="rId3" imgW="1380240" imgH="2649960" progId="ChemDraw.Document.6.0">
                  <p:embed/>
                </p:oleObj>
              </mc:Choice>
              <mc:Fallback>
                <p:oleObj name="CS ChemDraw Drawing" r:id="rId3" imgW="1380240" imgH="2649960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3750" y="2343150"/>
                        <a:ext cx="2114550" cy="40544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28600" y="1971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90650" algn="l"/>
              </a:tabLst>
            </a:pPr>
            <a:endParaRPr kumimoji="0" lang="ar-IQ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1247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04250" y="214279"/>
            <a:ext cx="8534164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390650" algn="l"/>
              </a:tabLs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salicyl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ester of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phenacetine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which is called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phenetsal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have less toxicity and increased antipyretic activity.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90650" algn="l"/>
              </a:tabLst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كائن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9319578"/>
              </p:ext>
            </p:extLst>
          </p:nvPr>
        </p:nvGraphicFramePr>
        <p:xfrm>
          <a:off x="3281387" y="2030161"/>
          <a:ext cx="2581226" cy="42963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86" name="CS ChemDraw Drawing" r:id="rId3" imgW="1910715" imgH="3180207" progId="ChemDraw.Document.6.0">
                  <p:embed/>
                </p:oleObj>
              </mc:Choice>
              <mc:Fallback>
                <p:oleObj name="CS ChemDraw Drawing" r:id="rId3" imgW="1910715" imgH="3180207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1387" y="2030161"/>
                        <a:ext cx="2581226" cy="429638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8670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90650" algn="l"/>
              </a:tabLst>
            </a:pPr>
            <a:endParaRPr kumimoji="0" lang="ar-IQ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6435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28601" y="219999"/>
            <a:ext cx="8447856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390650" algn="l"/>
              </a:tabLst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Pertonal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is a somewhat different type in which glycol has been used to etherify the phenolic hydroxyl group. It is very similar to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phenacetin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9065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كائن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0452621"/>
              </p:ext>
            </p:extLst>
          </p:nvPr>
        </p:nvGraphicFramePr>
        <p:xfrm>
          <a:off x="3910012" y="2136783"/>
          <a:ext cx="2894236" cy="437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09" name="CS ChemDraw Drawing" r:id="rId3" imgW="1697355" imgH="2570607" progId="ChemDraw.Document.6.0">
                  <p:embed/>
                </p:oleObj>
              </mc:Choice>
              <mc:Fallback>
                <p:oleObj name="CS ChemDraw Drawing" r:id="rId3" imgW="1697355" imgH="2570607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0012" y="2136783"/>
                        <a:ext cx="2894236" cy="43725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28600" y="24574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90650" algn="l"/>
              </a:tabLst>
            </a:pPr>
            <a:endParaRPr kumimoji="0" lang="ar-IQ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2625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2905" y="-249238"/>
            <a:ext cx="8568951" cy="708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644074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5633" y="170662"/>
            <a:ext cx="9118367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Pyrazolone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and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Pyrazolidinedione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derivatives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simple doubly unsaturated compound containing two nitrogen and three carbon atoms in the ring, with the nitrogen atoms neighboring, is known us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pyrazole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The reduction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Products, named as are other rings of five atoms,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arepyrazoline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and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pyrazolidine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Several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pyrazoline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substitution products are used in medicine. Many of these are derivatives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5-pyrazolone. Some can be related to 3.5-pyrazolidinedionc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كائن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5365749"/>
              </p:ext>
            </p:extLst>
          </p:nvPr>
        </p:nvGraphicFramePr>
        <p:xfrm>
          <a:off x="1403648" y="2816771"/>
          <a:ext cx="5616624" cy="40412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32" name="CS ChemDraw Drawing" r:id="rId3" imgW="4304919" imgH="3105531" progId="ChemDraw.Document.6.0">
                  <p:embed/>
                </p:oleObj>
              </mc:Choice>
              <mc:Fallback>
                <p:oleObj name="CS ChemDraw Drawing" r:id="rId3" imgW="4304919" imgH="3105531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2816771"/>
                        <a:ext cx="5616624" cy="404122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551923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06713" y="256507"/>
            <a:ext cx="2356735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Antipyrine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كائن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0587036"/>
              </p:ext>
            </p:extLst>
          </p:nvPr>
        </p:nvGraphicFramePr>
        <p:xfrm>
          <a:off x="2495352" y="795117"/>
          <a:ext cx="5430927" cy="37140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57" name="CS ChemDraw Drawing" r:id="rId3" imgW="3517171" imgH="2398556" progId="ChemDraw.Document.6.0">
                  <p:embed/>
                </p:oleObj>
              </mc:Choice>
              <mc:Fallback>
                <p:oleObj name="CS ChemDraw Drawing" r:id="rId3" imgW="3517171" imgH="2398556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5352" y="795117"/>
                        <a:ext cx="5430927" cy="37140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07879" y="4509120"/>
            <a:ext cx="9129486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rtl="1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used to reduce It pain, fever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 neuralgia, the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myalgias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migraine, other headaches, chronic rheumatism, and neuritis, but it is less effective than salicylates and more toxic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0742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67544" y="210421"/>
            <a:ext cx="2767104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Aminopyrine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كائن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7324839"/>
              </p:ext>
            </p:extLst>
          </p:nvPr>
        </p:nvGraphicFramePr>
        <p:xfrm>
          <a:off x="467544" y="908720"/>
          <a:ext cx="8743950" cy="418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80" name="CS ChemDraw Drawing" r:id="rId3" imgW="5065649" imgH="2794859" progId="ChemDraw.Document.6.0">
                  <p:embed/>
                </p:oleObj>
              </mc:Choice>
              <mc:Fallback>
                <p:oleObj name="CS ChemDraw Drawing" r:id="rId3" imgW="5065649" imgH="2794859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908720"/>
                        <a:ext cx="8743950" cy="41846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9715" y="5706253"/>
            <a:ext cx="850728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It has more powerful, longer duration but slower onset of analgesic action than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antipyrine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525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83568" y="476672"/>
            <a:ext cx="2168159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Naproxen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كائن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9934143"/>
              </p:ext>
            </p:extLst>
          </p:nvPr>
        </p:nvGraphicFramePr>
        <p:xfrm>
          <a:off x="705972" y="1484784"/>
          <a:ext cx="7023069" cy="32857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12" name="CS ChemDraw Drawing" r:id="rId3" imgW="3899535" imgH="1825371" progId="ChemDraw.Document.6.0">
                  <p:embed/>
                </p:oleObj>
              </mc:Choice>
              <mc:Fallback>
                <p:oleObj name="CS ChemDraw Drawing" r:id="rId3" imgW="3899535" imgH="1825371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972" y="1484784"/>
                        <a:ext cx="7023069" cy="328579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33772" y="5018495"/>
            <a:ext cx="8676456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Uses:-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Naproxen is recommended for use in rheumatoid and </a:t>
            </a:r>
            <a:endParaRPr kumimoji="0" lang="ar-IQ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gouty arthritis.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S/E:-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It reportedly produces dizziness, drowsiness and nausea, with infrequent mention of GIT  irritation.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3537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03615" y="45785"/>
            <a:ext cx="2394182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Dipyrone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كائن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9623121"/>
              </p:ext>
            </p:extLst>
          </p:nvPr>
        </p:nvGraphicFramePr>
        <p:xfrm>
          <a:off x="3233738" y="1089025"/>
          <a:ext cx="2747962" cy="376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04" name="CS ChemDraw Drawing" r:id="rId3" imgW="2037153" imgH="2797875" progId="ChemDraw.Document.6.0">
                  <p:embed/>
                </p:oleObj>
              </mc:Choice>
              <mc:Fallback>
                <p:oleObj name="CS ChemDraw Drawing" r:id="rId3" imgW="2037153" imgH="2797875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3738" y="1089025"/>
                        <a:ext cx="2747962" cy="3768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5220625"/>
            <a:ext cx="9217024" cy="1354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It is used as an analgesic, an antipyretic, and an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antirheumatic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25561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083" y="265517"/>
            <a:ext cx="3244799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Phenylbutazone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كائن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2331195"/>
              </p:ext>
            </p:extLst>
          </p:nvPr>
        </p:nvGraphicFramePr>
        <p:xfrm>
          <a:off x="2051720" y="696404"/>
          <a:ext cx="6437947" cy="43889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27" name="CS ChemDraw Drawing" r:id="rId3" imgW="3759239" imgH="2556549" progId="ChemDraw.Document.6.0">
                  <p:embed/>
                </p:oleObj>
              </mc:Choice>
              <mc:Fallback>
                <p:oleObj name="CS ChemDraw Drawing" r:id="rId3" imgW="3759239" imgH="2556549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696404"/>
                        <a:ext cx="6437947" cy="438890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01824" y="4653136"/>
            <a:ext cx="7740352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</a:b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it is used in treatment of painful symptoms associated with gout, rheumatoid arthritis and spondylitis and painful shoulder.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4322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51520" y="228600"/>
            <a:ext cx="3632726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Oxyphenbutazone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كائن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5134468"/>
              </p:ext>
            </p:extLst>
          </p:nvPr>
        </p:nvGraphicFramePr>
        <p:xfrm>
          <a:off x="900113" y="1223963"/>
          <a:ext cx="7283450" cy="417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51" name="CS ChemDraw Drawing" r:id="rId3" imgW="5301665" imgH="3042972" progId="ChemDraw.Document.6.0">
                  <p:embed/>
                </p:oleObj>
              </mc:Choice>
              <mc:Fallback>
                <p:oleObj name="CS ChemDraw Drawing" r:id="rId3" imgW="5301665" imgH="3042972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1223963"/>
                        <a:ext cx="7283450" cy="41767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115616" y="5823361"/>
            <a:ext cx="50545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skerville Old Face" pitchFamily="18" charset="0"/>
                <a:ea typeface="Calibri" pitchFamily="34" charset="0"/>
                <a:cs typeface="+mj-cs"/>
              </a:rPr>
              <a:t>Exactly similar to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askerville Old Face" pitchFamily="18" charset="0"/>
                <a:ea typeface="Calibri" pitchFamily="34" charset="0"/>
                <a:cs typeface="+mj-cs"/>
              </a:rPr>
              <a:t>phenylbutazone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askerville Old Face" pitchFamily="18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02698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79512" y="279232"/>
            <a:ext cx="3788794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Fenoprofen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calcium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كائن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2163260"/>
              </p:ext>
            </p:extLst>
          </p:nvPr>
        </p:nvGraphicFramePr>
        <p:xfrm>
          <a:off x="1008880" y="1429521"/>
          <a:ext cx="7126239" cy="31365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35" name="CS ChemDraw Drawing" r:id="rId3" imgW="4574667" imgH="2005203" progId="ChemDraw.Document.6.0">
                  <p:embed/>
                </p:oleObj>
              </mc:Choice>
              <mc:Fallback>
                <p:oleObj name="CS ChemDraw Drawing" r:id="rId3" imgW="4574667" imgH="2005203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8880" y="1429521"/>
                        <a:ext cx="7126239" cy="31365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77788" y="4581128"/>
            <a:ext cx="8388424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Uses: -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and OA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S/E: -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Gastrointestinal bleeding, ulcers, dyspepsia, nausea, sleepiness, and dizziness.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22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94370" y="256507"/>
            <a:ext cx="2386167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Ketoprofen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كائن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7873101"/>
              </p:ext>
            </p:extLst>
          </p:nvPr>
        </p:nvGraphicFramePr>
        <p:xfrm>
          <a:off x="1481138" y="1539875"/>
          <a:ext cx="5926137" cy="308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59" name="CS ChemDraw Drawing" r:id="rId3" imgW="3524736" imgH="1835964" progId="ChemDraw.Document.6.0">
                  <p:embed/>
                </p:oleObj>
              </mc:Choice>
              <mc:Fallback>
                <p:oleObj name="CS ChemDraw Drawing" r:id="rId3" imgW="3524736" imgH="1835964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1138" y="1539875"/>
                        <a:ext cx="5926137" cy="3082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95536" y="4869160"/>
            <a:ext cx="835292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It is closely related to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fenoprofen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in structure, properties and indicator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951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6167074" cy="1354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Phenyl acetic acid derivative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Diclofenac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potassium and sodium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كائن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3771094"/>
              </p:ext>
            </p:extLst>
          </p:nvPr>
        </p:nvGraphicFramePr>
        <p:xfrm>
          <a:off x="1644254" y="1628800"/>
          <a:ext cx="5855491" cy="37501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82" name="CS ChemDraw Drawing" r:id="rId3" imgW="2902839" imgH="1843659" progId="ChemDraw.Document.6.0">
                  <p:embed/>
                </p:oleObj>
              </mc:Choice>
              <mc:Fallback>
                <p:oleObj name="CS ChemDraw Drawing" r:id="rId3" imgW="2902839" imgH="1843659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4254" y="1628800"/>
                        <a:ext cx="5855491" cy="375014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83568" y="5517232"/>
            <a:ext cx="363894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Uses: -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RA and OA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5622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95536" y="180998"/>
            <a:ext cx="2235485" cy="1354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Oxicams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Piroxicam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كائن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3055694"/>
              </p:ext>
            </p:extLst>
          </p:nvPr>
        </p:nvGraphicFramePr>
        <p:xfrm>
          <a:off x="1547813" y="938213"/>
          <a:ext cx="6057900" cy="335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05" name="CS ChemDraw Drawing" r:id="rId3" imgW="4368947" imgH="2412131" progId="ChemDraw.Document.6.0">
                  <p:embed/>
                </p:oleObj>
              </mc:Choice>
              <mc:Fallback>
                <p:oleObj name="CS ChemDraw Drawing" r:id="rId3" imgW="4368947" imgH="2412131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938213"/>
                        <a:ext cx="6057900" cy="33512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9512" y="4765119"/>
            <a:ext cx="8964488" cy="209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It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represents a new class of acidic inhibitors of prostaglandin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synthetase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although it does not antagonize PGE2 directly. This drug is very long acting, and given once daily.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228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2165" y="710119"/>
            <a:ext cx="3770584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Meloxicam(Mobic)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كائن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0961248"/>
              </p:ext>
            </p:extLst>
          </p:nvPr>
        </p:nvGraphicFramePr>
        <p:xfrm>
          <a:off x="237422" y="2060848"/>
          <a:ext cx="8725889" cy="27644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29" name="CS ChemDraw Drawing" r:id="rId3" imgW="6162840" imgH="1959120" progId="ChemDraw.Document.6.0">
                  <p:embed/>
                </p:oleObj>
              </mc:Choice>
              <mc:Fallback>
                <p:oleObj name="CS ChemDraw Drawing" r:id="rId3" imgW="6162840" imgH="1959120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422" y="2060848"/>
                        <a:ext cx="8725889" cy="27644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70536" y="5517232"/>
            <a:ext cx="382983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Uses:-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treatment of OA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149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39660" y="908720"/>
            <a:ext cx="889248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3200" b="1" i="1" u="sng" dirty="0">
                <a:solidFill>
                  <a:srgbClr val="C00000"/>
                </a:solidFill>
                <a:latin typeface="Times New Roman"/>
                <a:ea typeface="Calibri"/>
                <a:cs typeface="Arial"/>
              </a:rPr>
              <a:t>Homework selective COX2 inhibitor</a:t>
            </a:r>
            <a:endParaRPr lang="en-US" sz="3200" dirty="0">
              <a:ea typeface="Calibri"/>
              <a:cs typeface="Arial"/>
            </a:endParaRPr>
          </a:p>
          <a:p>
            <a:pPr>
              <a:spcAft>
                <a:spcPts val="0"/>
              </a:spcAft>
            </a:pPr>
            <a:r>
              <a:rPr lang="en-US" sz="3200" b="1" dirty="0">
                <a:solidFill>
                  <a:srgbClr val="C00000"/>
                </a:solidFill>
                <a:latin typeface="Times New Roman"/>
                <a:ea typeface="Calibri"/>
                <a:cs typeface="Arial"/>
              </a:rPr>
              <a:t> </a:t>
            </a:r>
            <a:endParaRPr lang="en-US" sz="3200" dirty="0">
              <a:ea typeface="Calibri"/>
              <a:cs typeface="Arial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US" sz="3200" b="1" dirty="0" err="1">
                <a:solidFill>
                  <a:srgbClr val="00B050"/>
                </a:solidFill>
                <a:latin typeface="Times New Roman"/>
                <a:ea typeface="Calibri"/>
                <a:cs typeface="Arial"/>
              </a:rPr>
              <a:t>Celecoxib</a:t>
            </a:r>
            <a:r>
              <a:rPr lang="en-US" sz="3200" b="1" dirty="0">
                <a:solidFill>
                  <a:srgbClr val="00B050"/>
                </a:solidFill>
                <a:latin typeface="Times New Roman"/>
                <a:ea typeface="Calibri"/>
                <a:cs typeface="Arial"/>
              </a:rPr>
              <a:t> (</a:t>
            </a:r>
            <a:r>
              <a:rPr lang="en-US" sz="3200" b="1" dirty="0" err="1">
                <a:solidFill>
                  <a:srgbClr val="00B050"/>
                </a:solidFill>
                <a:latin typeface="Times New Roman"/>
                <a:ea typeface="Calibri"/>
                <a:cs typeface="Arial"/>
              </a:rPr>
              <a:t>Strucure</a:t>
            </a:r>
            <a:r>
              <a:rPr lang="en-US" sz="3200" b="1" dirty="0">
                <a:solidFill>
                  <a:srgbClr val="00B050"/>
                </a:solidFill>
                <a:latin typeface="Times New Roman"/>
                <a:ea typeface="Calibri"/>
                <a:cs typeface="Arial"/>
              </a:rPr>
              <a:t>, chemical name, Uses)</a:t>
            </a:r>
            <a:endParaRPr lang="en-US" sz="3200" dirty="0">
              <a:ea typeface="Calibri"/>
              <a:cs typeface="Arial"/>
            </a:endParaRPr>
          </a:p>
          <a:p>
            <a:pPr marL="457200">
              <a:spcAft>
                <a:spcPts val="0"/>
              </a:spcAft>
            </a:pPr>
            <a:r>
              <a:rPr lang="en-US" sz="3200" b="1" dirty="0">
                <a:solidFill>
                  <a:srgbClr val="00B050"/>
                </a:solidFill>
                <a:latin typeface="Times New Roman"/>
                <a:ea typeface="Calibri"/>
                <a:cs typeface="Arial"/>
              </a:rPr>
              <a:t> </a:t>
            </a:r>
            <a:endParaRPr lang="en-US" sz="3200" dirty="0">
              <a:ea typeface="Calibri"/>
              <a:cs typeface="Arial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US" sz="3200" b="1" dirty="0" err="1">
                <a:solidFill>
                  <a:srgbClr val="00B050"/>
                </a:solidFill>
                <a:latin typeface="Times New Roman"/>
                <a:ea typeface="Calibri"/>
                <a:cs typeface="Arial"/>
              </a:rPr>
              <a:t>Rofecoxib</a:t>
            </a:r>
            <a:r>
              <a:rPr lang="en-US" sz="3200" b="1" dirty="0">
                <a:solidFill>
                  <a:srgbClr val="00B050"/>
                </a:solidFill>
                <a:latin typeface="Times New Roman"/>
                <a:ea typeface="Calibri"/>
                <a:cs typeface="Arial"/>
              </a:rPr>
              <a:t>(</a:t>
            </a:r>
            <a:r>
              <a:rPr lang="en-US" sz="3200" b="1" dirty="0" err="1">
                <a:solidFill>
                  <a:srgbClr val="00B050"/>
                </a:solidFill>
                <a:latin typeface="Times New Roman"/>
                <a:ea typeface="Calibri"/>
                <a:cs typeface="Arial"/>
              </a:rPr>
              <a:t>Strucure</a:t>
            </a:r>
            <a:r>
              <a:rPr lang="en-US" sz="3200" b="1" dirty="0">
                <a:solidFill>
                  <a:srgbClr val="00B050"/>
                </a:solidFill>
                <a:latin typeface="Times New Roman"/>
                <a:ea typeface="Calibri"/>
                <a:cs typeface="Arial"/>
              </a:rPr>
              <a:t>, chemical name, Uses)</a:t>
            </a:r>
            <a:endParaRPr lang="en-US" sz="3200" dirty="0">
              <a:ea typeface="Calibri"/>
              <a:cs typeface="Arial"/>
            </a:endParaRPr>
          </a:p>
          <a:p>
            <a:pPr>
              <a:spcAft>
                <a:spcPts val="0"/>
              </a:spcAft>
            </a:pPr>
            <a:r>
              <a:rPr lang="en-US" sz="3200" b="1" dirty="0">
                <a:solidFill>
                  <a:srgbClr val="00B050"/>
                </a:solidFill>
                <a:latin typeface="Times New Roman"/>
                <a:ea typeface="Calibri"/>
                <a:cs typeface="Arial"/>
              </a:rPr>
              <a:t> </a:t>
            </a:r>
            <a:endParaRPr lang="en-US" sz="3200" dirty="0">
              <a:ea typeface="Calibri"/>
              <a:cs typeface="Arial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US" sz="3200" b="1" dirty="0" err="1">
                <a:solidFill>
                  <a:srgbClr val="00B050"/>
                </a:solidFill>
                <a:latin typeface="Times New Roman"/>
                <a:ea typeface="Calibri"/>
                <a:cs typeface="Arial"/>
              </a:rPr>
              <a:t>Valdecoxib</a:t>
            </a:r>
            <a:r>
              <a:rPr lang="en-US" sz="3200" b="1" dirty="0">
                <a:solidFill>
                  <a:srgbClr val="00B050"/>
                </a:solidFill>
                <a:latin typeface="Times New Roman"/>
                <a:ea typeface="Calibri"/>
                <a:cs typeface="Arial"/>
              </a:rPr>
              <a:t>(</a:t>
            </a:r>
            <a:r>
              <a:rPr lang="en-US" sz="3200" b="1" dirty="0" err="1">
                <a:solidFill>
                  <a:srgbClr val="00B050"/>
                </a:solidFill>
                <a:latin typeface="Times New Roman"/>
                <a:ea typeface="Calibri"/>
                <a:cs typeface="Arial"/>
              </a:rPr>
              <a:t>Strucure</a:t>
            </a:r>
            <a:r>
              <a:rPr lang="en-US" sz="3200" b="1" dirty="0">
                <a:solidFill>
                  <a:srgbClr val="00B050"/>
                </a:solidFill>
                <a:latin typeface="Times New Roman"/>
                <a:ea typeface="Calibri"/>
                <a:cs typeface="Arial"/>
              </a:rPr>
              <a:t>, chemical name, Uses)</a:t>
            </a:r>
            <a:endParaRPr lang="en-US" sz="32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76198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3219</TotalTime>
  <Words>747</Words>
  <Application>Microsoft Office PowerPoint</Application>
  <PresentationFormat>عرض على الشاشة (3:4)‏</PresentationFormat>
  <Paragraphs>71</Paragraphs>
  <Slides>32</Slides>
  <Notes>0</Notes>
  <HiddenSlides>0</HiddenSlides>
  <MMClips>0</MMClips>
  <ScaleCrop>false</ScaleCrop>
  <HeadingPairs>
    <vt:vector size="6" baseType="variant">
      <vt:variant>
        <vt:lpstr>نسق</vt:lpstr>
      </vt:variant>
      <vt:variant>
        <vt:i4>1</vt:i4>
      </vt:variant>
      <vt:variant>
        <vt:lpstr>خوادم OLE مضمنة</vt:lpstr>
      </vt:variant>
      <vt:variant>
        <vt:i4>1</vt:i4>
      </vt:variant>
      <vt:variant>
        <vt:lpstr>عناوين الشرائح</vt:lpstr>
      </vt:variant>
      <vt:variant>
        <vt:i4>32</vt:i4>
      </vt:variant>
    </vt:vector>
  </HeadingPairs>
  <TitlesOfParts>
    <vt:vector size="34" baseType="lpstr">
      <vt:lpstr>Office Theme</vt:lpstr>
      <vt:lpstr>CS ChemDraw Drawing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By DR.Ahmed Saker 2o1O ;)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rit</dc:creator>
  <cp:lastModifiedBy>InteL</cp:lastModifiedBy>
  <cp:revision>135</cp:revision>
  <dcterms:created xsi:type="dcterms:W3CDTF">2014-10-12T05:31:15Z</dcterms:created>
  <dcterms:modified xsi:type="dcterms:W3CDTF">2018-12-16T08:52:42Z</dcterms:modified>
</cp:coreProperties>
</file>